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0_E72111B6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2" r:id="rId4"/>
  </p:sldMasterIdLst>
  <p:notesMasterIdLst>
    <p:notesMasterId r:id="rId17"/>
  </p:notesMasterIdLst>
  <p:handoutMasterIdLst>
    <p:handoutMasterId r:id="rId18"/>
  </p:handoutMasterIdLst>
  <p:sldIdLst>
    <p:sldId id="281" r:id="rId5"/>
    <p:sldId id="290" r:id="rId6"/>
    <p:sldId id="259" r:id="rId7"/>
    <p:sldId id="284" r:id="rId8"/>
    <p:sldId id="289" r:id="rId9"/>
    <p:sldId id="288" r:id="rId10"/>
    <p:sldId id="272" r:id="rId11"/>
    <p:sldId id="299" r:id="rId12"/>
    <p:sldId id="295" r:id="rId13"/>
    <p:sldId id="300" r:id="rId14"/>
    <p:sldId id="287" r:id="rId15"/>
    <p:sldId id="298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5A2"/>
    <a:srgbClr val="A1CFD7"/>
    <a:srgbClr val="FFFFFF"/>
    <a:srgbClr val="445EA2"/>
    <a:srgbClr val="DF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3792" autoAdjust="0"/>
  </p:normalViewPr>
  <p:slideViewPr>
    <p:cSldViewPr showGuides="1">
      <p:cViewPr>
        <p:scale>
          <a:sx n="64" d="100"/>
          <a:sy n="64" d="100"/>
        </p:scale>
        <p:origin x="1974" y="1026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20_E72111B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E9AF6C-7A38-4C3A-B934-48EBFAF155AF}" authorId="{00000000-0000-0000-0000-000000000000}" created="2023-08-23T15:01:05.9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77704118" sldId="288"/>
      <ac:spMk id="3" creationId="{ACCF25D8-462F-8B4A-8D99-662B5C3FFDE9}"/>
      <ac:txMk cp="33" len="13">
        <ac:context len="236" hash="43067160"/>
      </ac:txMk>
    </ac:txMkLst>
    <p188:pos x="3662113" y="664852"/>
    <p188:txBody>
      <a:bodyPr/>
      <a:lstStyle/>
      <a:p>
        <a:r>
          <a:rPr lang="en-US"/>
          <a:t>This is according to undergraduate cost per credit for  instate students.  more info here : https://bursar.uconn.edu/forms-undergraduate-tuition-per-credit/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8/29/2023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8/29/2023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78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1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2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9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4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Courses are a small fraction of the cost of the same course at UConn. UConn ECE strives to provide substantial long-term savings for students and parents. Also offer fee waivers for those who qualify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Access</a:t>
            </a:r>
            <a:r>
              <a:rPr lang="en-US" sz="2600" dirty="0"/>
              <a:t> UConn libraries, Q (Quantitative) Learning Center, W Center, UConn student Mentors, Academic Achievement Center Workshops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Tech resources- </a:t>
            </a:r>
            <a:r>
              <a:rPr lang="en-US" sz="2600" dirty="0"/>
              <a:t>access to UConn G suite, University-licensed software, online learning management tools, online conferencing platforms.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Student Scholarships </a:t>
            </a:r>
            <a:r>
              <a:rPr lang="en-US" sz="2600" dirty="0"/>
              <a:t>in the Arts &amp; Humanities, STEM, and Civic &amp; Community Engagement. Each year award over $6,000 in scholarships.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Participate in UConn ECE-sponsored student events on campus such as a poetry contest, globalization conference, cardboard boat race, language immersion days &amp; quiz bowls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Special discounts through UConn athletics and Jorgensen Center for the Performing Arts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Start an official college transcript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Once in college, may be able to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Have a car on campus sooner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Select housing earlier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Graduate in less than 4 years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/>
              <a:t>Use time saved to study abroad or take on an internship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6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87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6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3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ece@uconn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18/10/relationships/comments" Target="../comments/modernComment_120_E72111B6.xml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logo with text&#10;&#10;Description automatically generated">
            <a:extLst>
              <a:ext uri="{FF2B5EF4-FFF2-40B4-BE49-F238E27FC236}">
                <a16:creationId xmlns:a16="http://schemas.microsoft.com/office/drawing/2014/main" id="{92EF3BA3-82C7-572F-09BB-93A3B5B2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557" y="1296929"/>
            <a:ext cx="4190963" cy="42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133600"/>
            <a:ext cx="7888288" cy="37338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b="1" dirty="0">
                <a:latin typeface="Sagona Book"/>
              </a:rPr>
              <a:t>Before October  21. </a:t>
            </a:r>
            <a:r>
              <a:rPr lang="en-US" dirty="0">
                <a:latin typeface="Sagona Book"/>
              </a:rPr>
              <a:t>Fall, spring, and full-year course withdrawals are completed through UConn.DualEnroll.com (course fees refunded).</a:t>
            </a:r>
            <a:endParaRPr lang="en-US" b="1" dirty="0">
              <a:latin typeface="Sagona Book"/>
            </a:endParaRPr>
          </a:p>
          <a:p>
            <a:pPr marL="304165" lvl="0" indent="-304165">
              <a:buClr>
                <a:srgbClr val="442E59"/>
              </a:buClr>
            </a:pPr>
            <a:r>
              <a:rPr lang="en-US" b="1" dirty="0">
                <a:latin typeface="Sagona Book"/>
              </a:rPr>
              <a:t>October 21-December 12, 2023. </a:t>
            </a:r>
            <a:r>
              <a:rPr lang="en-US" dirty="0">
                <a:latin typeface="Sagona Book"/>
              </a:rPr>
              <a:t>Fall course withdrawals accepted* (course fees non-refundable).</a:t>
            </a:r>
            <a:endParaRPr lang="en-US" dirty="0">
              <a:cs typeface="Quire Sans"/>
            </a:endParaRPr>
          </a:p>
          <a:p>
            <a:pPr marL="304165" indent="-304165"/>
            <a:r>
              <a:rPr lang="en-US" b="1" dirty="0">
                <a:latin typeface="Sagona Book"/>
              </a:rPr>
              <a:t>October 7-May 1, 2024. </a:t>
            </a:r>
            <a:r>
              <a:rPr lang="en-US" dirty="0">
                <a:latin typeface="Sagona Book"/>
              </a:rPr>
              <a:t>Full-year course withdrawals accepted* (course fees non-refundable).</a:t>
            </a:r>
          </a:p>
          <a:p>
            <a:pPr marL="304165" indent="-304165"/>
            <a:r>
              <a:rPr lang="en-US" b="1" dirty="0">
                <a:latin typeface="Sagona Book"/>
                <a:ea typeface="+mn-lt"/>
                <a:cs typeface="+mn-lt"/>
              </a:rPr>
              <a:t>February 10-May 1, 2024</a:t>
            </a:r>
            <a:r>
              <a:rPr lang="en-US" dirty="0">
                <a:latin typeface="Sagona Book"/>
                <a:ea typeface="+mn-lt"/>
                <a:cs typeface="+mn-lt"/>
              </a:rPr>
              <a:t>. Spring course withdrawals accepted* (course fees non-refundable).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F092A4-9CFE-43CB-A5CA-511630628EAA}"/>
              </a:ext>
            </a:extLst>
          </p:cNvPr>
          <p:cNvSpPr txBox="1">
            <a:spLocks/>
          </p:cNvSpPr>
          <p:nvPr/>
        </p:nvSpPr>
        <p:spPr>
          <a:xfrm>
            <a:off x="720725" y="685800"/>
            <a:ext cx="8763002" cy="6096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000" b="1" kern="1200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DF8C40"/>
                </a:solidFill>
              </a:rPr>
              <a:t>UConn ECE Withdrawals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42C7F-AA95-97C9-9ABC-814F24F69066}"/>
              </a:ext>
            </a:extLst>
          </p:cNvPr>
          <p:cNvSpPr txBox="1"/>
          <p:nvPr/>
        </p:nvSpPr>
        <p:spPr>
          <a:xfrm>
            <a:off x="-472" y="6485598"/>
            <a:ext cx="8623427" cy="2970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>
                <a:latin typeface="Sagona Book"/>
                <a:cs typeface="Quire Sans"/>
              </a:rPr>
              <a:t>*Please note that a withdrawal form is needed for any withdrawals past October 7th.</a:t>
            </a:r>
          </a:p>
        </p:txBody>
      </p:sp>
    </p:spTree>
    <p:extLst>
      <p:ext uri="{BB962C8B-B14F-4D97-AF65-F5344CB8AC3E}">
        <p14:creationId xmlns:p14="http://schemas.microsoft.com/office/powerpoint/2010/main" val="11089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95AC-828B-BF48-8A81-64460C8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45EA2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1570846"/>
            <a:ext cx="7031099" cy="4461506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 marL="304165" indent="-304165">
              <a:buClr>
                <a:schemeClr val="tx1"/>
              </a:buClr>
            </a:pPr>
            <a:r>
              <a:rPr lang="en-US" dirty="0">
                <a:latin typeface="Sagona Book"/>
                <a:ea typeface="+mn-lt"/>
                <a:cs typeface="+mn-lt"/>
              </a:rPr>
              <a:t>Talk to your school counselor or  </a:t>
            </a:r>
            <a:r>
              <a:rPr lang="en-US" dirty="0">
                <a:highlight>
                  <a:srgbClr val="FFFF00"/>
                </a:highlight>
                <a:latin typeface="Sagona Book"/>
                <a:ea typeface="+mn-lt"/>
                <a:cs typeface="+mn-lt"/>
              </a:rPr>
              <a:t>&lt;&lt;insert HS site representative name&gt;&gt; </a:t>
            </a:r>
          </a:p>
          <a:p>
            <a:pPr marL="304165" indent="-304165">
              <a:buClr>
                <a:schemeClr val="tx1"/>
              </a:buClr>
            </a:pPr>
            <a:r>
              <a:rPr lang="en-US" dirty="0">
                <a:latin typeface="Sagona Book"/>
                <a:ea typeface="+mn-lt"/>
                <a:cs typeface="+mn-lt"/>
              </a:rPr>
              <a:t>Check out ece.uconn.edu</a:t>
            </a:r>
          </a:p>
          <a:p>
            <a:pPr marL="304165" indent="-304165">
              <a:buClr>
                <a:schemeClr val="tx1"/>
              </a:buClr>
            </a:pPr>
            <a:r>
              <a:rPr lang="en-US" dirty="0">
                <a:latin typeface="Sagona Book"/>
                <a:ea typeface="+mn-lt"/>
                <a:cs typeface="+mn-lt"/>
              </a:rPr>
              <a:t>Email us at </a:t>
            </a:r>
            <a:r>
              <a:rPr lang="en-US" dirty="0">
                <a:latin typeface="Sagona Book"/>
                <a:ea typeface="+mn-lt"/>
                <a:cs typeface="+mn-lt"/>
                <a:hlinkClick r:id="rId2"/>
              </a:rPr>
              <a:t>ece@uconn.edu</a:t>
            </a:r>
            <a:r>
              <a:rPr lang="en-US" dirty="0">
                <a:latin typeface="Sagona Book"/>
                <a:ea typeface="+mn-lt"/>
                <a:cs typeface="+mn-lt"/>
              </a:rPr>
              <a:t> or call at 860-486-1045</a:t>
            </a:r>
          </a:p>
          <a:p>
            <a:pPr marL="304165" indent="-304165">
              <a:buClr>
                <a:schemeClr val="tx1"/>
              </a:buClr>
            </a:pPr>
            <a:r>
              <a:rPr lang="en-US" dirty="0">
                <a:latin typeface="Sagona Book"/>
                <a:ea typeface="+mn-lt"/>
                <a:cs typeface="+mn-lt"/>
              </a:rPr>
              <a:t>Connect on social</a:t>
            </a:r>
          </a:p>
          <a:p>
            <a:pPr marL="304165" indent="-304165">
              <a:buClr>
                <a:schemeClr val="tx1"/>
              </a:buClr>
            </a:pPr>
            <a:endParaRPr lang="en-US" dirty="0">
              <a:ea typeface="+mn-lt"/>
              <a:cs typeface="+mn-lt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group of icons of different types of logos&#10;&#10;Description automatically generated">
            <a:extLst>
              <a:ext uri="{FF2B5EF4-FFF2-40B4-BE49-F238E27FC236}">
                <a16:creationId xmlns:a16="http://schemas.microsoft.com/office/drawing/2014/main" id="{CB1F0412-D587-1751-4F63-F48C7421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82" y="4015177"/>
            <a:ext cx="2741819" cy="1371600"/>
          </a:xfrm>
          <a:prstGeom prst="rect">
            <a:avLst/>
          </a:prstGeom>
        </p:spPr>
      </p:pic>
      <p:pic>
        <p:nvPicPr>
          <p:cNvPr id="1026" name="Picture 2" descr="Tiktok - Free social media icons">
            <a:extLst>
              <a:ext uri="{FF2B5EF4-FFF2-40B4-BE49-F238E27FC236}">
                <a16:creationId xmlns:a16="http://schemas.microsoft.com/office/drawing/2014/main" id="{28E99C75-5B4D-8E8E-0D6D-4CABB598E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73" y="4373190"/>
            <a:ext cx="656011" cy="6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F84A5C-90B9-59CB-9A64-E3A903DAD26B}"/>
              </a:ext>
            </a:extLst>
          </p:cNvPr>
          <p:cNvSpPr/>
          <p:nvPr/>
        </p:nvSpPr>
        <p:spPr>
          <a:xfrm>
            <a:off x="4341812" y="4372971"/>
            <a:ext cx="640080" cy="656011"/>
          </a:xfrm>
          <a:prstGeom prst="roundRect">
            <a:avLst>
              <a:gd name="adj" fmla="val 2486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8898640-ADB7-4646-CED2-6744A5F3AF50}"/>
              </a:ext>
            </a:extLst>
          </p:cNvPr>
          <p:cNvSpPr/>
          <p:nvPr/>
        </p:nvSpPr>
        <p:spPr>
          <a:xfrm rot="5400000">
            <a:off x="4467999" y="4537146"/>
            <a:ext cx="380086" cy="3276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pup in charge: UConn welcomes husky mascot Jonathan XV">
            <a:extLst>
              <a:ext uri="{FF2B5EF4-FFF2-40B4-BE49-F238E27FC236}">
                <a16:creationId xmlns:a16="http://schemas.microsoft.com/office/drawing/2014/main" id="{C21C577F-1ECC-67F7-6A37-687553E9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48" y="1795612"/>
            <a:ext cx="4181573" cy="3257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163FC4-1F2E-1290-327D-B707E05D2CD0}"/>
              </a:ext>
            </a:extLst>
          </p:cNvPr>
          <p:cNvSpPr txBox="1"/>
          <p:nvPr/>
        </p:nvSpPr>
        <p:spPr>
          <a:xfrm>
            <a:off x="4210243" y="1278926"/>
            <a:ext cx="3934090" cy="44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Sagona Book"/>
                <a:cs typeface="Quire Sans"/>
              </a:rPr>
              <a:t>What are you waiting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8E14A-D725-FCDE-0CFF-9A8BC9D20F40}"/>
              </a:ext>
            </a:extLst>
          </p:cNvPr>
          <p:cNvSpPr txBox="1"/>
          <p:nvPr/>
        </p:nvSpPr>
        <p:spPr>
          <a:xfrm>
            <a:off x="3976855" y="5050358"/>
            <a:ext cx="4099912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000" dirty="0">
                <a:latin typeface="Sagona Book"/>
                <a:cs typeface="Quire Sans"/>
              </a:rPr>
              <a:t>Start your College Career Today!</a:t>
            </a:r>
            <a:endParaRPr lang="en-US" sz="2000" dirty="0">
              <a:latin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26098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>
          <a:xfrm>
            <a:off x="4189209" y="1578429"/>
            <a:ext cx="3757612" cy="609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University of Connecticut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412" y="2133600"/>
            <a:ext cx="5105400" cy="2481941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College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5606" y="5155269"/>
            <a:ext cx="3757612" cy="609600"/>
          </a:xfr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0464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05" y="872594"/>
            <a:ext cx="5444701" cy="5108662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dirty="0"/>
              <a:t>UConn ECE is your opportunity to take UConn courses while still in high school at a fraction of the cost. The UConn ECE courses you will take are equivalent to the same course </a:t>
            </a:r>
            <a:br>
              <a:rPr lang="en-US" sz="3200" b="0" dirty="0"/>
            </a:br>
            <a:r>
              <a:rPr lang="en-US" sz="3200" b="0" dirty="0"/>
              <a:t>at the University of Connecticut.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12C57-2B04-4BA2-ABD4-073C4596F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1" b="99080" l="7095" r="98311">
                        <a14:foregroundMark x1="60811" y1="9816" x2="60811" y2="9816"/>
                        <a14:foregroundMark x1="63514" y1="7975" x2="64865" y2="7669"/>
                        <a14:foregroundMark x1="67905" y1="5828" x2="67905" y2="5828"/>
                        <a14:foregroundMark x1="71959" y1="5828" x2="71959" y2="5828"/>
                        <a14:foregroundMark x1="91554" y1="26074" x2="91554" y2="26074"/>
                        <a14:foregroundMark x1="90203" y1="39571" x2="90541" y2="40491"/>
                        <a14:foregroundMark x1="89865" y1="88037" x2="89865" y2="88037"/>
                        <a14:foregroundMark x1="59122" y1="92638" x2="59122" y2="92638"/>
                        <a14:foregroundMark x1="19257" y1="92945" x2="19257" y2="92945"/>
                        <a14:foregroundMark x1="11149" y1="98160" x2="11149" y2="98160"/>
                        <a14:foregroundMark x1="7770" y1="99080" x2="7770" y2="99080"/>
                        <a14:foregroundMark x1="94595" y1="8896" x2="94595" y2="8896"/>
                        <a14:foregroundMark x1="94595" y1="8896" x2="94595" y2="8896"/>
                        <a14:foregroundMark x1="66216" y1="3681" x2="66216" y2="3681"/>
                        <a14:foregroundMark x1="98311" y1="26074" x2="98311" y2="26074"/>
                      </a14:backgroundRemoval>
                    </a14:imgEffect>
                  </a14:imgLayer>
                </a14:imgProps>
              </a:ext>
            </a:extLst>
          </a:blip>
          <a:srcRect l="2376" t="2454"/>
          <a:stretch/>
        </p:blipFill>
        <p:spPr>
          <a:xfrm>
            <a:off x="7770812" y="4343400"/>
            <a:ext cx="2285007" cy="2514600"/>
          </a:xfrm>
          <a:prstGeom prst="rect">
            <a:avLst/>
          </a:prstGeom>
        </p:spPr>
      </p:pic>
      <p:pic>
        <p:nvPicPr>
          <p:cNvPr id="3" name="Picture 2" descr="A white and blue logo&#10;&#10;Description automatically generated">
            <a:extLst>
              <a:ext uri="{FF2B5EF4-FFF2-40B4-BE49-F238E27FC236}">
                <a16:creationId xmlns:a16="http://schemas.microsoft.com/office/drawing/2014/main" id="{17EE074C-AEA4-B516-2A2B-C39349D81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788" y="2009628"/>
            <a:ext cx="2741819" cy="27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521FA-45DA-BFB4-9DA8-568E41E351B1}"/>
              </a:ext>
            </a:extLst>
          </p:cNvPr>
          <p:cNvSpPr/>
          <p:nvPr/>
        </p:nvSpPr>
        <p:spPr>
          <a:xfrm>
            <a:off x="684211" y="2561292"/>
            <a:ext cx="7242897" cy="10668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BE33C1-7F2B-45E6-5E8D-E5FFC8A81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34" y="3063329"/>
            <a:ext cx="3992203" cy="399203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93" y="685800"/>
            <a:ext cx="7242897" cy="1665895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/>
              <a:t>UConn ECE</a:t>
            </a:r>
            <a:br>
              <a:rPr lang="en-US" dirty="0"/>
            </a:br>
            <a:r>
              <a:rPr lang="en-US" sz="2800" b="0" i="1" dirty="0">
                <a:ea typeface="+mj-lt"/>
                <a:cs typeface="+mj-lt"/>
              </a:rPr>
              <a:t>…providing access to, and preparation for,  higher education…</a:t>
            </a:r>
            <a:endParaRPr lang="en-US" sz="4000" b="1" dirty="0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05" y="2597959"/>
            <a:ext cx="7431087" cy="1467370"/>
          </a:xfrm>
        </p:spPr>
        <p:txBody>
          <a:bodyPr vert="horz" lIns="121899" tIns="60949" rIns="121899" bIns="60949" rtlCol="0" anchor="t"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3000"/>
              </a:spcAft>
              <a:buNone/>
            </a:pPr>
            <a:r>
              <a:rPr lang="en-US" sz="2800" b="1" dirty="0">
                <a:solidFill>
                  <a:srgbClr val="4495A2"/>
                </a:solidFill>
                <a:latin typeface="Sagona Book"/>
                <a:ea typeface="+mn-lt"/>
                <a:cs typeface="+mn-lt"/>
              </a:rPr>
              <a:t>College certified high school teachers teach UConn courses at the high school during the regular school day, for </a:t>
            </a:r>
            <a:r>
              <a:rPr lang="en-US" sz="2800" b="1" i="1" dirty="0">
                <a:solidFill>
                  <a:srgbClr val="4495A2"/>
                </a:solidFill>
                <a:latin typeface="Sagona Book"/>
                <a:ea typeface="+mn-lt"/>
                <a:cs typeface="+mn-lt"/>
              </a:rPr>
              <a:t>both</a:t>
            </a:r>
            <a:r>
              <a:rPr lang="en-US" sz="2800" b="1" dirty="0">
                <a:solidFill>
                  <a:srgbClr val="4495A2"/>
                </a:solidFill>
                <a:latin typeface="Sagona Book"/>
                <a:ea typeface="+mn-lt"/>
                <a:cs typeface="+mn-lt"/>
              </a:rPr>
              <a:t> high school &amp; college credit</a:t>
            </a:r>
            <a:endParaRPr lang="en-US" sz="2800" b="1" i="1" dirty="0">
              <a:solidFill>
                <a:srgbClr val="4495A2"/>
              </a:solidFill>
              <a:latin typeface="Sagona Book"/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Clr>
                <a:schemeClr val="bg1"/>
              </a:buClr>
              <a:buNone/>
            </a:pPr>
            <a:endParaRPr lang="en-US" sz="2800" b="1" dirty="0">
              <a:solidFill>
                <a:srgbClr val="4495A2"/>
              </a:solidFill>
              <a:ea typeface="+mn-lt"/>
              <a:cs typeface="+mn-lt"/>
            </a:endParaRPr>
          </a:p>
          <a:p>
            <a:pPr marL="0" indent="0" algn="ctr">
              <a:spcBef>
                <a:spcPts val="0"/>
              </a:spcBef>
              <a:buClr>
                <a:schemeClr val="bg1"/>
              </a:buClr>
              <a:buNone/>
            </a:pPr>
            <a:endParaRPr lang="en-US" sz="2800" b="1" dirty="0">
              <a:ea typeface="+mn-lt"/>
              <a:cs typeface="+mn-lt"/>
            </a:endParaRPr>
          </a:p>
          <a:p>
            <a:pPr marL="304165" indent="-304165">
              <a:buClr>
                <a:schemeClr val="bg1"/>
              </a:buClr>
            </a:pP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022C5-5285-4FF2-8E6E-64482BD42E8D}"/>
              </a:ext>
            </a:extLst>
          </p:cNvPr>
          <p:cNvSpPr/>
          <p:nvPr/>
        </p:nvSpPr>
        <p:spPr>
          <a:xfrm>
            <a:off x="6275903" y="5059344"/>
            <a:ext cx="194783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latin typeface="Sagona Book"/>
              </a:rPr>
              <a:t>UConn courses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bg1"/>
                </a:solidFill>
                <a:latin typeface="Sagona Book"/>
              </a:rPr>
              <a:t>offered at 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bg1"/>
                </a:solidFill>
                <a:latin typeface="Sagona Book"/>
              </a:rPr>
              <a:t>UConn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D6298-8D68-4E34-B3D3-B6E2728BBF6F}"/>
              </a:ext>
            </a:extLst>
          </p:cNvPr>
          <p:cNvSpPr/>
          <p:nvPr/>
        </p:nvSpPr>
        <p:spPr>
          <a:xfrm>
            <a:off x="440416" y="5080523"/>
            <a:ext cx="2047122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latin typeface="Sagona Book"/>
                <a:cs typeface="Quire Sans"/>
              </a:rPr>
              <a:t>UConn courses </a:t>
            </a:r>
            <a:r>
              <a:rPr lang="en-US" sz="1800" i="1" dirty="0">
                <a:solidFill>
                  <a:schemeClr val="bg1"/>
                </a:solidFill>
                <a:latin typeface="Sagona Book"/>
                <a:cs typeface="Quire Sans"/>
              </a:rPr>
              <a:t>offered through ECE at your high school</a:t>
            </a:r>
            <a:endParaRPr lang="en-US" sz="2000" i="1" dirty="0">
              <a:solidFill>
                <a:schemeClr val="bg1"/>
              </a:solidFill>
              <a:latin typeface="Sagona Book"/>
            </a:endParaRPr>
          </a:p>
        </p:txBody>
      </p:sp>
      <p:pic>
        <p:nvPicPr>
          <p:cNvPr id="2" name="Graphic 1" descr="Line arrow: Counter-clockwise curve outline">
            <a:extLst>
              <a:ext uri="{FF2B5EF4-FFF2-40B4-BE49-F238E27FC236}">
                <a16:creationId xmlns:a16="http://schemas.microsoft.com/office/drawing/2014/main" id="{24DD3BAF-DCAF-7967-346D-AF8402A64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1615992" y="4308103"/>
            <a:ext cx="1743092" cy="1743969"/>
          </a:xfrm>
          <a:prstGeom prst="rect">
            <a:avLst/>
          </a:prstGeom>
        </p:spPr>
      </p:pic>
      <p:pic>
        <p:nvPicPr>
          <p:cNvPr id="5" name="Graphic 4" descr="Line arrow: Counter-clockwise curve outline">
            <a:extLst>
              <a:ext uri="{FF2B5EF4-FFF2-40B4-BE49-F238E27FC236}">
                <a16:creationId xmlns:a16="http://schemas.microsoft.com/office/drawing/2014/main" id="{B5963249-B774-195F-BCCB-FC1F41E4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 flipV="1">
            <a:off x="5346470" y="4272045"/>
            <a:ext cx="1743092" cy="18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2412" y="569976"/>
            <a:ext cx="5410200" cy="4343400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 dirty="0"/>
              <a:t>Founded in 1955</a:t>
            </a:r>
          </a:p>
          <a:p>
            <a:r>
              <a:rPr lang="en-US" dirty="0"/>
              <a:t>$50/ credit</a:t>
            </a:r>
          </a:p>
          <a:p>
            <a:r>
              <a:rPr lang="en-US" dirty="0"/>
              <a:t>87% credit transfer rate</a:t>
            </a:r>
          </a:p>
          <a:p>
            <a:r>
              <a:rPr lang="en-US" dirty="0">
                <a:cs typeface="Calibri" panose="020F0502020204030204" pitchFamily="34" charset="0"/>
              </a:rPr>
              <a:t>Last year (2022-23)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83CC2A6-8C36-4B86-80C5-3E500B68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56" y="3879640"/>
            <a:ext cx="2554228" cy="221678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6081076-4305-4800-9318-1D3DFAB3241B}"/>
              </a:ext>
            </a:extLst>
          </p:cNvPr>
          <p:cNvSpPr txBox="1">
            <a:spLocks/>
          </p:cNvSpPr>
          <p:nvPr/>
        </p:nvSpPr>
        <p:spPr>
          <a:xfrm>
            <a:off x="689756" y="1219200"/>
            <a:ext cx="3886199" cy="11430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lang="en-US" sz="4000" b="1" kern="1200" cap="none" baseline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rgbClr val="DF8C40"/>
                </a:solidFill>
              </a:rPr>
              <a:t>UConn ECE Fact Sheet</a:t>
            </a:r>
          </a:p>
        </p:txBody>
      </p:sp>
      <p:sp>
        <p:nvSpPr>
          <p:cNvPr id="2" name="Google Shape;5709;p45">
            <a:extLst>
              <a:ext uri="{FF2B5EF4-FFF2-40B4-BE49-F238E27FC236}">
                <a16:creationId xmlns:a16="http://schemas.microsoft.com/office/drawing/2014/main" id="{8AB510B6-2B8E-F5F9-8B23-30B39A1B26A4}"/>
              </a:ext>
            </a:extLst>
          </p:cNvPr>
          <p:cNvSpPr txBox="1">
            <a:spLocks/>
          </p:cNvSpPr>
          <p:nvPr/>
        </p:nvSpPr>
        <p:spPr>
          <a:xfrm>
            <a:off x="5865812" y="2438400"/>
            <a:ext cx="4032600" cy="80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2000"/>
              <a:buNone/>
              <a:defRPr sz="48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0"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15,047</a:t>
            </a:r>
          </a:p>
        </p:txBody>
      </p:sp>
      <p:sp>
        <p:nvSpPr>
          <p:cNvPr id="4" name="Google Shape;5710;p45">
            <a:extLst>
              <a:ext uri="{FF2B5EF4-FFF2-40B4-BE49-F238E27FC236}">
                <a16:creationId xmlns:a16="http://schemas.microsoft.com/office/drawing/2014/main" id="{9886CB0F-F2B5-5F8E-B806-2D4DF065C468}"/>
              </a:ext>
            </a:extLst>
          </p:cNvPr>
          <p:cNvSpPr txBox="1">
            <a:spLocks/>
          </p:cNvSpPr>
          <p:nvPr/>
        </p:nvSpPr>
        <p:spPr>
          <a:xfrm>
            <a:off x="6278966" y="3102953"/>
            <a:ext cx="4306800" cy="42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lvl="1" indent="-28575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lvl="2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lvl="3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lvl="4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lvl="5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100"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Participating Students</a:t>
            </a:r>
          </a:p>
        </p:txBody>
      </p:sp>
      <p:sp>
        <p:nvSpPr>
          <p:cNvPr id="6" name="Google Shape;5711;p45">
            <a:extLst>
              <a:ext uri="{FF2B5EF4-FFF2-40B4-BE49-F238E27FC236}">
                <a16:creationId xmlns:a16="http://schemas.microsoft.com/office/drawing/2014/main" id="{D5C51CD1-A303-9E56-723B-87B4277F03E7}"/>
              </a:ext>
            </a:extLst>
          </p:cNvPr>
          <p:cNvSpPr txBox="1">
            <a:spLocks/>
          </p:cNvSpPr>
          <p:nvPr/>
        </p:nvSpPr>
        <p:spPr>
          <a:xfrm>
            <a:off x="5914197" y="3384900"/>
            <a:ext cx="4032600" cy="80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2000"/>
              <a:buNone/>
              <a:defRPr sz="48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0"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85,495</a:t>
            </a:r>
          </a:p>
        </p:txBody>
      </p:sp>
      <p:sp>
        <p:nvSpPr>
          <p:cNvPr id="7" name="Google Shape;5712;p45">
            <a:extLst>
              <a:ext uri="{FF2B5EF4-FFF2-40B4-BE49-F238E27FC236}">
                <a16:creationId xmlns:a16="http://schemas.microsoft.com/office/drawing/2014/main" id="{4F941E17-1581-C53D-7824-B8E3E4539C94}"/>
              </a:ext>
            </a:extLst>
          </p:cNvPr>
          <p:cNvSpPr txBox="1">
            <a:spLocks/>
          </p:cNvSpPr>
          <p:nvPr/>
        </p:nvSpPr>
        <p:spPr>
          <a:xfrm>
            <a:off x="6278966" y="3993300"/>
            <a:ext cx="5045431" cy="42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lvl="1" indent="-28575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lvl="2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lvl="3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lvl="4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lvl="5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100"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Credits Attempted across 87 distinct course offerings</a:t>
            </a:r>
          </a:p>
        </p:txBody>
      </p:sp>
      <p:sp>
        <p:nvSpPr>
          <p:cNvPr id="9" name="Google Shape;5713;p45">
            <a:extLst>
              <a:ext uri="{FF2B5EF4-FFF2-40B4-BE49-F238E27FC236}">
                <a16:creationId xmlns:a16="http://schemas.microsoft.com/office/drawing/2014/main" id="{CCD4CCCA-17FD-9EE3-5142-43FAC00098BD}"/>
              </a:ext>
            </a:extLst>
          </p:cNvPr>
          <p:cNvSpPr txBox="1">
            <a:spLocks/>
          </p:cNvSpPr>
          <p:nvPr/>
        </p:nvSpPr>
        <p:spPr>
          <a:xfrm>
            <a:off x="5914197" y="4343400"/>
            <a:ext cx="5104442" cy="80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2000"/>
              <a:buNone/>
              <a:defRPr sz="48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0"/>
              <a:buFontTx/>
              <a:buNone/>
              <a:tabLst/>
              <a:defRPr/>
            </a:pPr>
            <a:r>
              <a:rPr kumimoji="0" lang="en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1,029</a:t>
            </a:r>
          </a:p>
        </p:txBody>
      </p:sp>
      <p:sp>
        <p:nvSpPr>
          <p:cNvPr id="10" name="Google Shape;5714;p45">
            <a:extLst>
              <a:ext uri="{FF2B5EF4-FFF2-40B4-BE49-F238E27FC236}">
                <a16:creationId xmlns:a16="http://schemas.microsoft.com/office/drawing/2014/main" id="{07D86E02-5440-B4E6-7664-47A554B5B4FE}"/>
              </a:ext>
            </a:extLst>
          </p:cNvPr>
          <p:cNvSpPr txBox="1">
            <a:spLocks/>
          </p:cNvSpPr>
          <p:nvPr/>
        </p:nvSpPr>
        <p:spPr>
          <a:xfrm>
            <a:off x="6278966" y="5028313"/>
            <a:ext cx="5500814" cy="42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lvl="1" indent="-28575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lvl="2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lvl="3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lvl="4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lvl="5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100"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Actively Teaching UConn ECE Instructors in 186 Partner High Schools</a:t>
            </a:r>
          </a:p>
        </p:txBody>
      </p:sp>
      <p:sp>
        <p:nvSpPr>
          <p:cNvPr id="11" name="Google Shape;5713;p45">
            <a:extLst>
              <a:ext uri="{FF2B5EF4-FFF2-40B4-BE49-F238E27FC236}">
                <a16:creationId xmlns:a16="http://schemas.microsoft.com/office/drawing/2014/main" id="{F40929EB-7CEB-F85B-7DB0-6BE91E406159}"/>
              </a:ext>
            </a:extLst>
          </p:cNvPr>
          <p:cNvSpPr txBox="1">
            <a:spLocks/>
          </p:cNvSpPr>
          <p:nvPr/>
        </p:nvSpPr>
        <p:spPr>
          <a:xfrm>
            <a:off x="5914197" y="5562600"/>
            <a:ext cx="5104442" cy="80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8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 lang="en" sz="3000" dirty="0">
                <a:solidFill>
                  <a:schemeClr val="bg1"/>
                </a:solidFill>
                <a:latin typeface="+mn-lt"/>
              </a:rPr>
              <a:t>31.1%</a:t>
            </a:r>
          </a:p>
        </p:txBody>
      </p:sp>
      <p:sp>
        <p:nvSpPr>
          <p:cNvPr id="12" name="Google Shape;5714;p45">
            <a:extLst>
              <a:ext uri="{FF2B5EF4-FFF2-40B4-BE49-F238E27FC236}">
                <a16:creationId xmlns:a16="http://schemas.microsoft.com/office/drawing/2014/main" id="{934C9A26-5433-B0EF-1526-0E6840537CE2}"/>
              </a:ext>
            </a:extLst>
          </p:cNvPr>
          <p:cNvSpPr txBox="1">
            <a:spLocks/>
          </p:cNvSpPr>
          <p:nvPr/>
        </p:nvSpPr>
        <p:spPr>
          <a:xfrm>
            <a:off x="6278966" y="6193176"/>
            <a:ext cx="6346669" cy="42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21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21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2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 panose="020B0604020202020204" pitchFamily="34" charset="0"/>
              <a:buNone/>
              <a:defRPr sz="21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of current freshman class at Storrs that are ECE Alumni</a:t>
            </a:r>
          </a:p>
        </p:txBody>
      </p:sp>
      <p:pic>
        <p:nvPicPr>
          <p:cNvPr id="13" name="Graphic 12" descr="Transfer with solid fill">
            <a:extLst>
              <a:ext uri="{FF2B5EF4-FFF2-40B4-BE49-F238E27FC236}">
                <a16:creationId xmlns:a16="http://schemas.microsoft.com/office/drawing/2014/main" id="{A9FC67D8-995E-367E-3776-10A790BAA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1740000">
            <a:off x="9751555" y="1042426"/>
            <a:ext cx="1171763" cy="11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6" y="990600"/>
            <a:ext cx="3886199" cy="2133598"/>
          </a:xfrm>
        </p:spPr>
        <p:txBody>
          <a:bodyPr/>
          <a:lstStyle/>
          <a:p>
            <a:r>
              <a:rPr lang="en-US" dirty="0"/>
              <a:t>UConn ECE Student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1555" y="1255186"/>
            <a:ext cx="5045811" cy="5026467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>
                <a:latin typeface="Sagona Book"/>
              </a:rPr>
              <a:t>Financial savings</a:t>
            </a:r>
          </a:p>
          <a:p>
            <a:pPr marL="730885" lvl="1" indent="-304165"/>
            <a:r>
              <a:rPr lang="en-US" dirty="0">
                <a:latin typeface="Sagona Book"/>
              </a:rPr>
              <a:t>$50/ credit vs. $681/ credit</a:t>
            </a:r>
            <a:endParaRPr lang="en-US" dirty="0">
              <a:latin typeface="Sagona Book"/>
              <a:cs typeface="Quire Sans"/>
            </a:endParaRPr>
          </a:p>
          <a:p>
            <a:pPr marL="304165" indent="-304165"/>
            <a:r>
              <a:rPr lang="en-US" dirty="0">
                <a:latin typeface="Sagona Book"/>
                <a:cs typeface="Calibri"/>
              </a:rPr>
              <a:t>Access to University resources</a:t>
            </a:r>
          </a:p>
          <a:p>
            <a:pPr marL="304165" indent="-304165"/>
            <a:r>
              <a:rPr lang="en-US" dirty="0">
                <a:latin typeface="Sagona Book"/>
                <a:cs typeface="Calibri"/>
              </a:rPr>
              <a:t>Technology resources</a:t>
            </a:r>
          </a:p>
          <a:p>
            <a:pPr marL="304165" indent="-304165"/>
            <a:r>
              <a:rPr lang="en-US" dirty="0">
                <a:latin typeface="Sagona Book"/>
                <a:cs typeface="Calibri"/>
              </a:rPr>
              <a:t>Student $1,000 Scholarships</a:t>
            </a:r>
            <a:endParaRPr lang="en-US" dirty="0">
              <a:latin typeface="Sagona Book"/>
              <a:cs typeface="Calibri" panose="020F0502020204030204" pitchFamily="34" charset="0"/>
            </a:endParaRPr>
          </a:p>
          <a:p>
            <a:pPr marL="304165" indent="-304165"/>
            <a:r>
              <a:rPr lang="en-US" dirty="0">
                <a:latin typeface="Sagona Book"/>
                <a:cs typeface="Calibri"/>
              </a:rPr>
              <a:t>Student Events</a:t>
            </a:r>
          </a:p>
          <a:p>
            <a:pPr marL="304165" indent="-304165"/>
            <a:r>
              <a:rPr lang="en-US" dirty="0">
                <a:latin typeface="Sagona Book"/>
                <a:cs typeface="Calibri"/>
              </a:rPr>
              <a:t>Discount tickets from UConn Athletics and Jorgensen</a:t>
            </a:r>
            <a:endParaRPr lang="en-US" dirty="0">
              <a:latin typeface="Sagona Book"/>
              <a:cs typeface="Calibri" panose="020F0502020204030204" pitchFamily="34" charset="0"/>
            </a:endParaRPr>
          </a:p>
          <a:p>
            <a:pPr marL="304165" indent="-304165"/>
            <a:r>
              <a:rPr lang="en-US" dirty="0">
                <a:latin typeface="Sagona Book"/>
                <a:cs typeface="Calibri"/>
              </a:rPr>
              <a:t>Start a college transcript in high school</a:t>
            </a:r>
          </a:p>
        </p:txBody>
      </p:sp>
      <p:pic>
        <p:nvPicPr>
          <p:cNvPr id="7" name="Graphic 6" descr="Ticket outline">
            <a:extLst>
              <a:ext uri="{FF2B5EF4-FFF2-40B4-BE49-F238E27FC236}">
                <a16:creationId xmlns:a16="http://schemas.microsoft.com/office/drawing/2014/main" id="{24863430-F1DF-F030-9A1B-EEAAF2243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1980000">
            <a:off x="10630415" y="343873"/>
            <a:ext cx="978386" cy="978153"/>
          </a:xfrm>
          <a:prstGeom prst="rect">
            <a:avLst/>
          </a:prstGeom>
        </p:spPr>
      </p:pic>
      <p:pic>
        <p:nvPicPr>
          <p:cNvPr id="8" name="Graphic 7" descr="Money outline">
            <a:extLst>
              <a:ext uri="{FF2B5EF4-FFF2-40B4-BE49-F238E27FC236}">
                <a16:creationId xmlns:a16="http://schemas.microsoft.com/office/drawing/2014/main" id="{C851A35E-B2E0-0693-66D6-B702A1AD4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-780000">
            <a:off x="4515198" y="5448357"/>
            <a:ext cx="914617" cy="914400"/>
          </a:xfrm>
          <a:prstGeom prst="rect">
            <a:avLst/>
          </a:prstGeom>
        </p:spPr>
      </p:pic>
      <p:pic>
        <p:nvPicPr>
          <p:cNvPr id="9" name="Graphic 8" descr="Aspiration outline">
            <a:extLst>
              <a:ext uri="{FF2B5EF4-FFF2-40B4-BE49-F238E27FC236}">
                <a16:creationId xmlns:a16="http://schemas.microsoft.com/office/drawing/2014/main" id="{C31B3C86-4B46-4BD9-B94C-D215FD0A5F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7162" y="449718"/>
            <a:ext cx="914617" cy="9144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3E9E14-0EA3-D682-38E5-405411A126D3}"/>
              </a:ext>
            </a:extLst>
          </p:cNvPr>
          <p:cNvSpPr/>
          <p:nvPr/>
        </p:nvSpPr>
        <p:spPr>
          <a:xfrm>
            <a:off x="427920" y="4674433"/>
            <a:ext cx="3783966" cy="156103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Quire Sans"/>
              </a:rPr>
              <a:t>For more information, please visit the Student Benefits page on</a:t>
            </a:r>
            <a:r>
              <a:rPr lang="en-US">
                <a:cs typeface="Quire Sans"/>
              </a:rPr>
              <a:t> the</a:t>
            </a:r>
            <a:r>
              <a:rPr lang="en-US" dirty="0">
                <a:cs typeface="Quire Sans"/>
              </a:rPr>
              <a:t> UConn ECE </a:t>
            </a:r>
            <a:r>
              <a:rPr lang="en-US">
                <a:cs typeface="Quire Sans"/>
              </a:rPr>
              <a:t>website</a:t>
            </a:r>
            <a:r>
              <a:rPr lang="en-US" dirty="0">
                <a:cs typeface="Quire Sans"/>
              </a:rPr>
              <a:t>.</a:t>
            </a:r>
            <a:endParaRPr lang="en-US" dirty="0"/>
          </a:p>
        </p:txBody>
      </p:sp>
      <p:pic>
        <p:nvPicPr>
          <p:cNvPr id="11" name="Graphic 10" descr="Basketball outline">
            <a:extLst>
              <a:ext uri="{FF2B5EF4-FFF2-40B4-BE49-F238E27FC236}">
                <a16:creationId xmlns:a16="http://schemas.microsoft.com/office/drawing/2014/main" id="{8BF896A1-A54F-8A15-5E97-7904BB6069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1097" y="5612247"/>
            <a:ext cx="9146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637309"/>
            <a:ext cx="5562600" cy="103909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UConn ECE &amp; AP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14" y="1524000"/>
            <a:ext cx="4876800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endParaRPr lang="en-US" sz="1800" b="1" dirty="0">
              <a:latin typeface="Bradley Hand ITC" panose="03070402050302030203" pitchFamily="66" charset="0"/>
              <a:ea typeface="+mn-lt"/>
              <a:cs typeface="+mn-lt"/>
            </a:endParaRPr>
          </a:p>
          <a:p>
            <a:r>
              <a:rPr lang="en-US" sz="1800" b="1" dirty="0">
                <a:ea typeface="+mn-lt"/>
                <a:cs typeface="+mn-lt"/>
              </a:rPr>
              <a:t>Advanced Placement (AP)</a:t>
            </a:r>
          </a:p>
          <a:p>
            <a:pPr lvl="1"/>
            <a:r>
              <a:rPr lang="en-US" sz="1800" dirty="0"/>
              <a:t>Run through the College Board</a:t>
            </a:r>
          </a:p>
          <a:p>
            <a:pPr lvl="1"/>
            <a:r>
              <a:rPr lang="en-US" sz="1800" dirty="0"/>
              <a:t>Offers </a:t>
            </a:r>
            <a:r>
              <a:rPr lang="en-US" sz="1800" b="1" dirty="0"/>
              <a:t>college-level curricula </a:t>
            </a:r>
            <a:r>
              <a:rPr lang="en-US" sz="1800" dirty="0"/>
              <a:t>to HS students</a:t>
            </a:r>
          </a:p>
          <a:p>
            <a:pPr lvl="1"/>
            <a:r>
              <a:rPr lang="en-US" sz="1800" dirty="0"/>
              <a:t>Three-hour exam in May</a:t>
            </a:r>
          </a:p>
          <a:p>
            <a:pPr lvl="1"/>
            <a:r>
              <a:rPr lang="en-US" sz="1800" dirty="0"/>
              <a:t>Result: 1-5 score</a:t>
            </a:r>
          </a:p>
          <a:p>
            <a:pPr lvl="1"/>
            <a:r>
              <a:rPr lang="en-US" sz="1800" dirty="0"/>
              <a:t>Colleges/ universities may grant placement and course credit</a:t>
            </a:r>
          </a:p>
          <a:p>
            <a:pPr marL="0" indent="0">
              <a:buClr>
                <a:schemeClr val="bg1"/>
              </a:buClr>
              <a:buNone/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E0BC1A-1805-45D0-B049-F60842B2C2F6}"/>
              </a:ext>
            </a:extLst>
          </p:cNvPr>
          <p:cNvSpPr txBox="1">
            <a:spLocks/>
          </p:cNvSpPr>
          <p:nvPr/>
        </p:nvSpPr>
        <p:spPr>
          <a:xfrm>
            <a:off x="150812" y="1524000"/>
            <a:ext cx="4876800" cy="5334000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800" b="1" dirty="0">
              <a:latin typeface="Bradley Hand ITC" panose="03070402050302030203" pitchFamily="66" charset="0"/>
              <a:ea typeface="+mn-lt"/>
              <a:cs typeface="+mn-lt"/>
            </a:endParaRPr>
          </a:p>
          <a:p>
            <a:r>
              <a:rPr lang="en-US" sz="1800" b="1" dirty="0">
                <a:ea typeface="+mn-lt"/>
                <a:cs typeface="+mn-lt"/>
              </a:rPr>
              <a:t>UConn ECE</a:t>
            </a:r>
          </a:p>
          <a:p>
            <a:pPr lvl="1"/>
            <a:r>
              <a:rPr lang="en-US" sz="1800" dirty="0"/>
              <a:t>Run through University of Connecticut</a:t>
            </a:r>
          </a:p>
          <a:p>
            <a:pPr lvl="1"/>
            <a:r>
              <a:rPr lang="en-US" sz="1800" dirty="0"/>
              <a:t>Offers </a:t>
            </a:r>
            <a:r>
              <a:rPr lang="en-US" sz="1800" b="1" dirty="0"/>
              <a:t>college courses </a:t>
            </a:r>
            <a:r>
              <a:rPr lang="en-US" sz="1800" dirty="0"/>
              <a:t>to HS students for both HS and college credit</a:t>
            </a:r>
          </a:p>
          <a:p>
            <a:pPr lvl="1"/>
            <a:r>
              <a:rPr lang="en-US" sz="1800" dirty="0"/>
              <a:t>Same assessments as used in college courses</a:t>
            </a:r>
          </a:p>
          <a:p>
            <a:pPr lvl="1"/>
            <a:r>
              <a:rPr lang="en-US" sz="1800" dirty="0"/>
              <a:t>Result: letter grade and college transcript</a:t>
            </a:r>
          </a:p>
          <a:p>
            <a:pPr lvl="1"/>
            <a:r>
              <a:rPr lang="en-US" sz="1800" dirty="0"/>
              <a:t>Colleges/ universities accept transfer 87% of the time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&lt;&lt;USE THIS SPACE TO LIST YOUR HS’s UConn COURSES&gt;&gt;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6081076-4305-4800-9318-1D3DFAB3241B}"/>
              </a:ext>
            </a:extLst>
          </p:cNvPr>
          <p:cNvSpPr txBox="1">
            <a:spLocks/>
          </p:cNvSpPr>
          <p:nvPr/>
        </p:nvSpPr>
        <p:spPr>
          <a:xfrm>
            <a:off x="760413" y="762000"/>
            <a:ext cx="3886199" cy="11430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lang="en-US" sz="4000" b="1" kern="1200" cap="none" baseline="0">
                <a:solidFill>
                  <a:schemeClr val="accent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rgbClr val="DF8C40"/>
                </a:solidFill>
              </a:rPr>
              <a:t>UConn ECE courses at </a:t>
            </a:r>
          </a:p>
          <a:p>
            <a:r>
              <a:rPr lang="en-US" dirty="0">
                <a:solidFill>
                  <a:srgbClr val="DF8C40"/>
                </a:solidFill>
                <a:highlight>
                  <a:srgbClr val="FFFF00"/>
                </a:highlight>
              </a:rPr>
              <a:t>&lt;&lt;INSERT YOUR HS&gt;&gt;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2DA87-CE48-97EC-6A5A-3ABB2DA3BA09}"/>
              </a:ext>
            </a:extLst>
          </p:cNvPr>
          <p:cNvSpPr txBox="1"/>
          <p:nvPr/>
        </p:nvSpPr>
        <p:spPr>
          <a:xfrm>
            <a:off x="150151" y="5073043"/>
            <a:ext cx="3942105" cy="44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highlight>
                  <a:srgbClr val="FFFF00"/>
                </a:highlight>
                <a:cs typeface="Quire Sans"/>
              </a:rPr>
              <a:t>&lt;&lt; insert school logo here&gt;&gt;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96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2057400"/>
            <a:ext cx="7888288" cy="53340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304165" indent="-304165"/>
            <a:r>
              <a:rPr lang="en-US" dirty="0">
                <a:latin typeface="Sagona Book"/>
                <a:ea typeface="+mn-lt"/>
                <a:cs typeface="+mn-lt"/>
              </a:rPr>
              <a:t>Select your UConn courses during your High School registration period. </a:t>
            </a:r>
          </a:p>
          <a:p>
            <a:pPr marL="304165" indent="-304165"/>
            <a:r>
              <a:rPr lang="en-US" dirty="0">
                <a:latin typeface="Sagona Book"/>
                <a:ea typeface="+mn-lt"/>
                <a:cs typeface="+mn-lt"/>
              </a:rPr>
              <a:t>Register for your Fall, Spring, and Full-Year UConn courses:   </a:t>
            </a:r>
            <a:r>
              <a:rPr lang="en-US" b="1" dirty="0">
                <a:latin typeface="Sagona Book"/>
              </a:rPr>
              <a:t>September 18, 2023-October 20, 2023. </a:t>
            </a:r>
            <a:r>
              <a:rPr lang="en-US" dirty="0">
                <a:latin typeface="Sagona Book"/>
                <a:ea typeface="+mn-lt"/>
                <a:cs typeface="+mn-lt"/>
              </a:rPr>
              <a:t> </a:t>
            </a:r>
          </a:p>
          <a:p>
            <a:pPr marL="304165" indent="-304165"/>
            <a:r>
              <a:rPr lang="en-US" dirty="0">
                <a:latin typeface="Sagona Book"/>
              </a:rPr>
              <a:t>Spring Course Adjustment Period (spring courses ONLY- with approval) </a:t>
            </a:r>
            <a:r>
              <a:rPr lang="en-US" b="1" dirty="0">
                <a:latin typeface="Sagona Book"/>
              </a:rPr>
              <a:t>: February 5, 2024-February 9, 2024</a:t>
            </a:r>
          </a:p>
          <a:p>
            <a:pPr marL="304165" indent="-304165"/>
            <a:r>
              <a:rPr lang="en-US" dirty="0">
                <a:latin typeface="Sagona Book"/>
              </a:rPr>
              <a:t>Parent/Guardian consent and payment (if applicable) are </a:t>
            </a:r>
            <a:r>
              <a:rPr lang="en-US" b="1" dirty="0">
                <a:latin typeface="Sagona Book"/>
              </a:rPr>
              <a:t>due upon receipt of e-mailed/ texted request</a:t>
            </a:r>
            <a:r>
              <a:rPr lang="en-US" dirty="0">
                <a:latin typeface="Sagona Book"/>
              </a:rPr>
              <a:t>.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F092A4-9CFE-43CB-A5CA-511630628EAA}"/>
              </a:ext>
            </a:extLst>
          </p:cNvPr>
          <p:cNvSpPr txBox="1">
            <a:spLocks/>
          </p:cNvSpPr>
          <p:nvPr/>
        </p:nvSpPr>
        <p:spPr>
          <a:xfrm>
            <a:off x="720725" y="685800"/>
            <a:ext cx="8763002" cy="609600"/>
          </a:xfrm>
          <a:prstGeom prst="rect">
            <a:avLst/>
          </a:prstGeom>
        </p:spPr>
        <p:txBody>
          <a:bodyPr vert="horz" lIns="121899" tIns="60949" rIns="121899" bIns="60949" rtlCol="0" anchor="t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000" b="1" kern="1200" cap="none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UConn ECE Registration</a:t>
            </a:r>
          </a:p>
        </p:txBody>
      </p:sp>
    </p:spTree>
    <p:extLst>
      <p:ext uri="{BB962C8B-B14F-4D97-AF65-F5344CB8AC3E}">
        <p14:creationId xmlns:p14="http://schemas.microsoft.com/office/powerpoint/2010/main" val="28842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f3e241-a858-42e3-bacd-2ee8b1a242a3">
      <Terms xmlns="http://schemas.microsoft.com/office/infopath/2007/PartnerControls"/>
    </lcf76f155ced4ddcb4097134ff3c332f>
    <TaxCatchAll xmlns="f9b4999d-86b0-4a5f-aad3-9de4d42cfd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EE7F8F4DAD44C809CB9FD0E9C684D" ma:contentTypeVersion="15" ma:contentTypeDescription="Create a new document." ma:contentTypeScope="" ma:versionID="23479978268388e8c337f780fbb4b9e0">
  <xsd:schema xmlns:xsd="http://www.w3.org/2001/XMLSchema" xmlns:xs="http://www.w3.org/2001/XMLSchema" xmlns:p="http://schemas.microsoft.com/office/2006/metadata/properties" xmlns:ns2="65f3e241-a858-42e3-bacd-2ee8b1a242a3" xmlns:ns3="f9b4999d-86b0-4a5f-aad3-9de4d42cfd06" targetNamespace="http://schemas.microsoft.com/office/2006/metadata/properties" ma:root="true" ma:fieldsID="ddbe74de385e13db2950fc611caf77c4" ns2:_="" ns3:_="">
    <xsd:import namespace="65f3e241-a858-42e3-bacd-2ee8b1a242a3"/>
    <xsd:import namespace="f9b4999d-86b0-4a5f-aad3-9de4d42cfd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3e241-a858-42e3-bacd-2ee8b1a2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4999d-86b0-4a5f-aad3-9de4d42cfd0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52a88fb-7187-40f2-be56-baa4fee7f398}" ma:internalName="TaxCatchAll" ma:showField="CatchAllData" ma:web="f9b4999d-86b0-4a5f-aad3-9de4d42cfd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65f3e241-a858-42e3-bacd-2ee8b1a242a3"/>
    <ds:schemaRef ds:uri="f9b4999d-86b0-4a5f-aad3-9de4d42cfd06"/>
  </ds:schemaRefs>
</ds:datastoreItem>
</file>

<file path=customXml/itemProps2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95360-E97B-4376-83BB-06A8BCE49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3e241-a858-42e3-bacd-2ee8b1a242a3"/>
    <ds:schemaRef ds:uri="f9b4999d-86b0-4a5f-aad3-9de4d42cf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tf00677232_win32</Template>
  <TotalTime>0</TotalTime>
  <Words>729</Words>
  <Application>Microsoft Office PowerPoint</Application>
  <PresentationFormat>Custom</PresentationFormat>
  <Paragraphs>103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Bradley Hand ITC</vt:lpstr>
      <vt:lpstr>Calibri</vt:lpstr>
      <vt:lpstr>Century Gothic</vt:lpstr>
      <vt:lpstr>Courier New</vt:lpstr>
      <vt:lpstr>Quire Sans</vt:lpstr>
      <vt:lpstr>Sagona Book</vt:lpstr>
      <vt:lpstr>Class open house presentation</vt:lpstr>
      <vt:lpstr>PowerPoint Presentation</vt:lpstr>
      <vt:lpstr>Early College Experience</vt:lpstr>
      <vt:lpstr>UConn ECE is your opportunity to take UConn courses while still in high school at a fraction of the cost. The UConn ECE courses you will take are equivalent to the same course  at the University of Connecticut.</vt:lpstr>
      <vt:lpstr>UConn ECE …providing access to, and preparation for,  higher education…</vt:lpstr>
      <vt:lpstr>PowerPoint Presentation</vt:lpstr>
      <vt:lpstr>UConn ECE Student Benefits</vt:lpstr>
      <vt:lpstr>UConn ECE &amp; AP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292</cp:revision>
  <dcterms:created xsi:type="dcterms:W3CDTF">2021-09-27T11:57:07Z</dcterms:created>
  <dcterms:modified xsi:type="dcterms:W3CDTF">2023-08-29T18:08:20Z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0x010100140EE7F8F4DAD44C809CB9FD0E9C684D</vt:lpwstr>
  </property>
  <property fmtid="{D5CDD505-2E9C-101B-9397-08002B2CF9AE}" pid="3" name="Order">
    <vt:r8>291400</vt:r8>
  </property>
  <property fmtid="{D5CDD505-2E9C-101B-9397-08002B2CF9AE}" pid="4" name="MediaServiceImageTags">
    <vt:lpwstr/>
  </property>
</Properties>
</file>